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59" r:id="rId5"/>
    <p:sldId id="260" r:id="rId6"/>
    <p:sldId id="261" r:id="rId7"/>
    <p:sldId id="262" r:id="rId8"/>
    <p:sldId id="266" r:id="rId9"/>
    <p:sldId id="263" r:id="rId10"/>
    <p:sldId id="265" r:id="rId11"/>
    <p:sldId id="267" r:id="rId12"/>
    <p:sldId id="268" r:id="rId13"/>
    <p:sldId id="269" r:id="rId14"/>
    <p:sldId id="270" r:id="rId15"/>
    <p:sldId id="271" r:id="rId16"/>
    <p:sldId id="272" r:id="rId17"/>
    <p:sldId id="273"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1" d="100"/>
          <a:sy n="61" d="100"/>
        </p:scale>
        <p:origin x="-14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9/2/15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9/2/15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9/2/15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9/2/15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9/2/15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9/2/15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9/2/15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9/2/15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9/2/15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9/2/15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9/2/15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9/2/15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Proofs</a:t>
            </a:r>
            <a:endParaRPr lang="en-US" dirty="0"/>
          </a:p>
        </p:txBody>
      </p:sp>
      <p:sp>
        <p:nvSpPr>
          <p:cNvPr id="3" name="Subtitle 2"/>
          <p:cNvSpPr>
            <a:spLocks noGrp="1"/>
          </p:cNvSpPr>
          <p:nvPr>
            <p:ph type="subTitle" idx="1"/>
          </p:nvPr>
        </p:nvSpPr>
        <p:spPr/>
        <p:txBody>
          <a:bodyPr/>
          <a:lstStyle/>
          <a:p>
            <a:r>
              <a:rPr lang="en-US" dirty="0" smtClean="0"/>
              <a:t>Take out weekend homework, ISN, MVP Packet, coloring tools</a:t>
            </a:r>
            <a:endParaRPr lang="en-US" dirty="0"/>
          </a:p>
        </p:txBody>
      </p:sp>
    </p:spTree>
    <p:extLst>
      <p:ext uri="{BB962C8B-B14F-4D97-AF65-F5344CB8AC3E}">
        <p14:creationId xmlns:p14="http://schemas.microsoft.com/office/powerpoint/2010/main" val="4043979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Make a conjecture about the Presidential campaign and provide reasoning as to why you chose that President</a:t>
            </a:r>
            <a:endParaRPr lang="en-US" dirty="0"/>
          </a:p>
        </p:txBody>
      </p:sp>
    </p:spTree>
    <p:extLst>
      <p:ext uri="{BB962C8B-B14F-4D97-AF65-F5344CB8AC3E}">
        <p14:creationId xmlns:p14="http://schemas.microsoft.com/office/powerpoint/2010/main" val="3845758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Conjectures and Reasoning</a:t>
            </a:r>
            <a:endParaRPr lang="en-US" dirty="0"/>
          </a:p>
        </p:txBody>
      </p:sp>
      <p:sp>
        <p:nvSpPr>
          <p:cNvPr id="3" name="Content Placeholder 2"/>
          <p:cNvSpPr>
            <a:spLocks noGrp="1"/>
          </p:cNvSpPr>
          <p:nvPr>
            <p:ph idx="1"/>
          </p:nvPr>
        </p:nvSpPr>
        <p:spPr/>
        <p:txBody>
          <a:bodyPr/>
          <a:lstStyle/>
          <a:p>
            <a:r>
              <a:rPr lang="en-US" b="1" dirty="0" smtClean="0"/>
              <a:t>If two parallel lines are cut by a transversal, then the corresponding angles are congruent (postulate)</a:t>
            </a:r>
          </a:p>
          <a:p>
            <a:pPr marL="114300" indent="0">
              <a:buNone/>
            </a:pPr>
            <a:r>
              <a:rPr lang="en-US" dirty="0"/>
              <a:t>In the tessellation I know all the triangles are </a:t>
            </a:r>
            <a:r>
              <a:rPr lang="en-US" dirty="0" smtClean="0"/>
              <a:t>congruent because of the image preservation caused from rotating or translating an image. From the tessellation diagram, I notice there are 3 corresponding angle pairs </a:t>
            </a:r>
            <a:r>
              <a:rPr lang="en-US" i="1" dirty="0" smtClean="0"/>
              <a:t>respectively </a:t>
            </a:r>
            <a:r>
              <a:rPr lang="en-US" dirty="0" smtClean="0"/>
              <a:t>match the 3 interior angles of a triangle.</a:t>
            </a:r>
          </a:p>
          <a:p>
            <a:pPr marL="114300" indent="0">
              <a:buNone/>
            </a:pPr>
            <a:endParaRPr lang="en-US" i="1" dirty="0"/>
          </a:p>
        </p:txBody>
      </p:sp>
    </p:spTree>
    <p:extLst>
      <p:ext uri="{BB962C8B-B14F-4D97-AF65-F5344CB8AC3E}">
        <p14:creationId xmlns:p14="http://schemas.microsoft.com/office/powerpoint/2010/main" val="120381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 Angles</a:t>
            </a:r>
            <a:endParaRPr lang="en-US" dirty="0"/>
          </a:p>
        </p:txBody>
      </p:sp>
      <p:sp>
        <p:nvSpPr>
          <p:cNvPr id="3" name="Content Placeholder 2"/>
          <p:cNvSpPr>
            <a:spLocks noGrp="1"/>
          </p:cNvSpPr>
          <p:nvPr>
            <p:ph idx="1"/>
          </p:nvPr>
        </p:nvSpPr>
        <p:spPr/>
        <p:txBody>
          <a:bodyPr/>
          <a:lstStyle/>
          <a:p>
            <a:r>
              <a:rPr lang="en-US" b="1" dirty="0" smtClean="0"/>
              <a:t>If two angles are vertical, then they are congruent</a:t>
            </a:r>
          </a:p>
          <a:p>
            <a:r>
              <a:rPr lang="en-US" dirty="0" smtClean="0"/>
              <a:t>From the Image I notice all the angles form linear pairs, angles 1 and angle 2, angle 2 and angle 3, angle 3 and angle 4, and lastly angle 1 and angle 4. From the tessellation diagram, I also know the linear pairs have a sum of 180 due to the sum of the interior angles forming a half circle. Since angle 1 and angle 2 add up to 180 and also angle 2 and angle 3 add up to 180, then angle 1 and angle 3 must be congruent </a:t>
            </a:r>
          </a:p>
          <a:p>
            <a:endParaRPr lang="en-US" dirty="0"/>
          </a:p>
        </p:txBody>
      </p:sp>
    </p:spTree>
    <p:extLst>
      <p:ext uri="{BB962C8B-B14F-4D97-AF65-F5344CB8AC3E}">
        <p14:creationId xmlns:p14="http://schemas.microsoft.com/office/powerpoint/2010/main" val="187853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Exterior Angles of a Triangle</a:t>
            </a:r>
            <a:endParaRPr lang="en-US" dirty="0"/>
          </a:p>
        </p:txBody>
      </p:sp>
      <p:sp>
        <p:nvSpPr>
          <p:cNvPr id="3" name="Content Placeholder 2"/>
          <p:cNvSpPr>
            <a:spLocks noGrp="1"/>
          </p:cNvSpPr>
          <p:nvPr>
            <p:ph idx="1"/>
          </p:nvPr>
        </p:nvSpPr>
        <p:spPr/>
        <p:txBody>
          <a:bodyPr/>
          <a:lstStyle/>
          <a:p>
            <a:r>
              <a:rPr lang="en-US" b="1" dirty="0" smtClean="0"/>
              <a:t>A measure of of an exterior angle of a triangle is to to the sum of the measures of the two remote (non-adjacent) interior angles of the triangle.  </a:t>
            </a:r>
          </a:p>
          <a:p>
            <a:r>
              <a:rPr lang="en-US" dirty="0" smtClean="0"/>
              <a:t>Every triangle interior angle is marked with a designated color. In the tessellation diagram, I notice the exterior angle of any interior angle from the triangle is composed by two remaining colors which indicate different interior angles. The two remaining colors also happen to indicate the location of the remote angles. Therefore I believe the exterior angle is the sum of interior angles</a:t>
            </a:r>
            <a:endParaRPr lang="en-US" dirty="0"/>
          </a:p>
        </p:txBody>
      </p:sp>
    </p:spTree>
    <p:extLst>
      <p:ext uri="{BB962C8B-B14F-4D97-AF65-F5344CB8AC3E}">
        <p14:creationId xmlns:p14="http://schemas.microsoft.com/office/powerpoint/2010/main" val="495309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lines cut by a transversal</a:t>
            </a:r>
            <a:endParaRPr lang="en-US" dirty="0"/>
          </a:p>
        </p:txBody>
      </p:sp>
      <p:sp>
        <p:nvSpPr>
          <p:cNvPr id="3" name="Content Placeholder 2"/>
          <p:cNvSpPr>
            <a:spLocks noGrp="1"/>
          </p:cNvSpPr>
          <p:nvPr>
            <p:ph idx="1"/>
          </p:nvPr>
        </p:nvSpPr>
        <p:spPr/>
        <p:txBody>
          <a:bodyPr/>
          <a:lstStyle/>
          <a:p>
            <a:r>
              <a:rPr lang="en-US" b="1" dirty="0" smtClean="0"/>
              <a:t>If two parallel lines are cut by a transversal, then corresponding angles are congruent, alternate interior angles are congruent, alternate exterior angles are congruent and same side-interior angles are supplementary.</a:t>
            </a:r>
          </a:p>
          <a:p>
            <a:endParaRPr lang="en-US" b="1" dirty="0"/>
          </a:p>
        </p:txBody>
      </p:sp>
    </p:spTree>
    <p:extLst>
      <p:ext uri="{BB962C8B-B14F-4D97-AF65-F5344CB8AC3E}">
        <p14:creationId xmlns:p14="http://schemas.microsoft.com/office/powerpoint/2010/main" val="1645601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r>
              <a:rPr lang="en-US" dirty="0" smtClean="0"/>
              <a:t>Make a conjecture about who will be elected president (NOT who you do not want for president and start hate bashing). Provide reasoning as to your chosen candidate. Keep it 2-3 sentences</a:t>
            </a:r>
            <a:endParaRPr lang="en-US" dirty="0"/>
          </a:p>
        </p:txBody>
      </p:sp>
    </p:spTree>
    <p:extLst>
      <p:ext uri="{BB962C8B-B14F-4D97-AF65-F5344CB8AC3E}">
        <p14:creationId xmlns:p14="http://schemas.microsoft.com/office/powerpoint/2010/main" val="224008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a:t>
            </a:r>
            <a:endParaRPr lang="en-US" dirty="0"/>
          </a:p>
        </p:txBody>
      </p:sp>
      <p:sp>
        <p:nvSpPr>
          <p:cNvPr id="3" name="Content Placeholder 2"/>
          <p:cNvSpPr>
            <a:spLocks noGrp="1"/>
          </p:cNvSpPr>
          <p:nvPr>
            <p:ph idx="1"/>
          </p:nvPr>
        </p:nvSpPr>
        <p:spPr/>
        <p:txBody>
          <a:bodyPr/>
          <a:lstStyle/>
          <a:p>
            <a:r>
              <a:rPr lang="en-US" dirty="0"/>
              <a:t>How can you make a conjecture and prove that it’s true?</a:t>
            </a:r>
          </a:p>
          <a:p>
            <a:r>
              <a:rPr lang="en-US" dirty="0" smtClean="0"/>
              <a:t>2-3 sentences requirement for all Summary of Essential Question.</a:t>
            </a:r>
          </a:p>
          <a:p>
            <a:r>
              <a:rPr lang="en-US" dirty="0" smtClean="0"/>
              <a:t>I will be checking ISN this Friday, and points from last ISN can be made up by this Friday also. Extension for the reason that I know most students are struggling with the concept</a:t>
            </a:r>
            <a:endParaRPr lang="en-US" dirty="0"/>
          </a:p>
        </p:txBody>
      </p:sp>
    </p:spTree>
    <p:extLst>
      <p:ext uri="{BB962C8B-B14F-4D97-AF65-F5344CB8AC3E}">
        <p14:creationId xmlns:p14="http://schemas.microsoft.com/office/powerpoint/2010/main" val="2934875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Proof </a:t>
            </a:r>
            <a:endParaRPr lang="en-US" dirty="0"/>
          </a:p>
        </p:txBody>
      </p:sp>
      <p:sp>
        <p:nvSpPr>
          <p:cNvPr id="3" name="Content Placeholder 2"/>
          <p:cNvSpPr>
            <a:spLocks noGrp="1"/>
          </p:cNvSpPr>
          <p:nvPr>
            <p:ph idx="1"/>
          </p:nvPr>
        </p:nvSpPr>
        <p:spPr/>
        <p:txBody>
          <a:bodyPr/>
          <a:lstStyle/>
          <a:p>
            <a:r>
              <a:rPr lang="en-US" dirty="0" smtClean="0"/>
              <a:t>Quadrilateral paragraph Proof from homework (polygon with 4 sides) skip for right now until I show you tomorrow how to write a paragraph proof and provide the properties, theorems, definitions, postulate handout</a:t>
            </a:r>
          </a:p>
          <a:p>
            <a:endParaRPr lang="en-US" dirty="0"/>
          </a:p>
          <a:p>
            <a:endParaRPr lang="en-US" dirty="0"/>
          </a:p>
        </p:txBody>
      </p:sp>
    </p:spTree>
    <p:extLst>
      <p:ext uri="{BB962C8B-B14F-4D97-AF65-F5344CB8AC3E}">
        <p14:creationId xmlns:p14="http://schemas.microsoft.com/office/powerpoint/2010/main" val="1059574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Now</a:t>
            </a:r>
            <a:endParaRPr lang="en-US" dirty="0"/>
          </a:p>
        </p:txBody>
      </p:sp>
      <p:sp>
        <p:nvSpPr>
          <p:cNvPr id="3" name="Content Placeholder 2"/>
          <p:cNvSpPr>
            <a:spLocks noGrp="1"/>
          </p:cNvSpPr>
          <p:nvPr>
            <p:ph idx="1"/>
          </p:nvPr>
        </p:nvSpPr>
        <p:spPr/>
        <p:txBody>
          <a:bodyPr/>
          <a:lstStyle/>
          <a:p>
            <a:r>
              <a:rPr lang="en-US" dirty="0" smtClean="0"/>
              <a:t>Go over homework within your group; </a:t>
            </a:r>
          </a:p>
          <a:p>
            <a:r>
              <a:rPr lang="en-US" dirty="0" smtClean="0"/>
              <a:t>Reflection and Summary Share out</a:t>
            </a:r>
            <a:endParaRPr lang="en-US" dirty="0"/>
          </a:p>
        </p:txBody>
      </p:sp>
    </p:spTree>
    <p:extLst>
      <p:ext uri="{BB962C8B-B14F-4D97-AF65-F5344CB8AC3E}">
        <p14:creationId xmlns:p14="http://schemas.microsoft.com/office/powerpoint/2010/main" val="3134419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Proofs- Developing Sound Conjectures</a:t>
            </a:r>
            <a:endParaRPr lang="en-US" dirty="0"/>
          </a:p>
        </p:txBody>
      </p:sp>
      <p:sp>
        <p:nvSpPr>
          <p:cNvPr id="3" name="Content Placeholder 2"/>
          <p:cNvSpPr>
            <a:spLocks noGrp="1"/>
          </p:cNvSpPr>
          <p:nvPr>
            <p:ph idx="1"/>
          </p:nvPr>
        </p:nvSpPr>
        <p:spPr/>
        <p:txBody>
          <a:bodyPr/>
          <a:lstStyle/>
          <a:p>
            <a:r>
              <a:rPr lang="en-US" dirty="0" smtClean="0"/>
              <a:t>Objective: </a:t>
            </a:r>
            <a:r>
              <a:rPr lang="en-US" dirty="0"/>
              <a:t>Students will use inductive reasoning to make conjectures.</a:t>
            </a:r>
          </a:p>
          <a:p>
            <a:endParaRPr lang="en-US" dirty="0" smtClean="0"/>
          </a:p>
          <a:p>
            <a:r>
              <a:rPr lang="en-US" dirty="0" smtClean="0"/>
              <a:t>Essential Question: How can you make a conjecture and prove that it’s true?</a:t>
            </a:r>
            <a:endParaRPr lang="en-US" dirty="0"/>
          </a:p>
        </p:txBody>
      </p:sp>
    </p:spTree>
    <p:extLst>
      <p:ext uri="{BB962C8B-B14F-4D97-AF65-F5344CB8AC3E}">
        <p14:creationId xmlns:p14="http://schemas.microsoft.com/office/powerpoint/2010/main" val="3335644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Do Now</a:t>
            </a:r>
          </a:p>
          <a:p>
            <a:r>
              <a:rPr lang="en-US" dirty="0" smtClean="0"/>
              <a:t>Business</a:t>
            </a:r>
          </a:p>
          <a:p>
            <a:r>
              <a:rPr lang="en-US" dirty="0" smtClean="0"/>
              <a:t>5.5 Conjectures and Proof Activity </a:t>
            </a:r>
          </a:p>
          <a:p>
            <a:endParaRPr lang="en-US" dirty="0"/>
          </a:p>
        </p:txBody>
      </p:sp>
    </p:spTree>
    <p:extLst>
      <p:ext uri="{BB962C8B-B14F-4D97-AF65-F5344CB8AC3E}">
        <p14:creationId xmlns:p14="http://schemas.microsoft.com/office/powerpoint/2010/main" val="2723540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a:t>
            </a:r>
            <a:endParaRPr lang="en-US" dirty="0"/>
          </a:p>
        </p:txBody>
      </p:sp>
      <p:sp>
        <p:nvSpPr>
          <p:cNvPr id="3" name="Content Placeholder 2"/>
          <p:cNvSpPr>
            <a:spLocks noGrp="1"/>
          </p:cNvSpPr>
          <p:nvPr>
            <p:ph idx="1"/>
          </p:nvPr>
        </p:nvSpPr>
        <p:spPr/>
        <p:txBody>
          <a:bodyPr/>
          <a:lstStyle/>
          <a:p>
            <a:r>
              <a:rPr lang="en-US" dirty="0" smtClean="0"/>
              <a:t>Homework: </a:t>
            </a:r>
          </a:p>
          <a:p>
            <a:pPr lvl="1"/>
            <a:r>
              <a:rPr lang="en-US" dirty="0" smtClean="0"/>
              <a:t>Review for Quiz: </a:t>
            </a:r>
            <a:r>
              <a:rPr lang="en-US" dirty="0" err="1" smtClean="0"/>
              <a:t>pg</a:t>
            </a:r>
            <a:r>
              <a:rPr lang="en-US" dirty="0" smtClean="0"/>
              <a:t> 127 2.6-2.7; </a:t>
            </a:r>
            <a:r>
              <a:rPr lang="en-US" dirty="0" err="1" smtClean="0"/>
              <a:t>pg</a:t>
            </a:r>
            <a:r>
              <a:rPr lang="en-US" dirty="0" smtClean="0"/>
              <a:t> 181 for 3.1. I will not be questioning you on what we have done in the Accountability Quiz. Come Thursday ready for questions</a:t>
            </a:r>
          </a:p>
          <a:p>
            <a:pPr lvl="1"/>
            <a:r>
              <a:rPr lang="en-US" dirty="0" smtClean="0"/>
              <a:t>5.5 Ready Get Go! (will help with reviewing) </a:t>
            </a:r>
          </a:p>
          <a:p>
            <a:r>
              <a:rPr lang="en-US" dirty="0" smtClean="0"/>
              <a:t>Consent Forms, have signed and returned by Thursday</a:t>
            </a:r>
          </a:p>
        </p:txBody>
      </p:sp>
    </p:spTree>
    <p:extLst>
      <p:ext uri="{BB962C8B-B14F-4D97-AF65-F5344CB8AC3E}">
        <p14:creationId xmlns:p14="http://schemas.microsoft.com/office/powerpoint/2010/main" val="923941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Conjectures and Proofs</a:t>
            </a:r>
            <a:endParaRPr lang="en-US" dirty="0"/>
          </a:p>
        </p:txBody>
      </p:sp>
      <p:pic>
        <p:nvPicPr>
          <p:cNvPr id="4" name="Content Placeholder 3" descr="Screen Shot 2015-09-01 at 4.36.37 AM.png"/>
          <p:cNvPicPr>
            <a:picLocks noGrp="1" noChangeAspect="1"/>
          </p:cNvPicPr>
          <p:nvPr>
            <p:ph idx="1"/>
          </p:nvPr>
        </p:nvPicPr>
        <p:blipFill>
          <a:blip r:embed="rId2">
            <a:extLst>
              <a:ext uri="{28A0092B-C50C-407E-A947-70E740481C1C}">
                <a14:useLocalDpi xmlns:a14="http://schemas.microsoft.com/office/drawing/2010/main" val="0"/>
              </a:ext>
            </a:extLst>
          </a:blip>
          <a:srcRect t="8092" b="8092"/>
          <a:stretch>
            <a:fillRect/>
          </a:stretch>
        </p:blipFill>
        <p:spPr/>
      </p:pic>
    </p:spTree>
    <p:extLst>
      <p:ext uri="{BB962C8B-B14F-4D97-AF65-F5344CB8AC3E}">
        <p14:creationId xmlns:p14="http://schemas.microsoft.com/office/powerpoint/2010/main" val="16446564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for this section</a:t>
            </a:r>
            <a:endParaRPr lang="en-US" dirty="0"/>
          </a:p>
        </p:txBody>
      </p:sp>
      <p:sp>
        <p:nvSpPr>
          <p:cNvPr id="3" name="Content Placeholder 2"/>
          <p:cNvSpPr>
            <a:spLocks noGrp="1"/>
          </p:cNvSpPr>
          <p:nvPr>
            <p:ph idx="1"/>
          </p:nvPr>
        </p:nvSpPr>
        <p:spPr/>
        <p:txBody>
          <a:bodyPr/>
          <a:lstStyle/>
          <a:p>
            <a:r>
              <a:rPr lang="en-US" dirty="0" smtClean="0"/>
              <a:t>Vertical Angles</a:t>
            </a:r>
          </a:p>
          <a:p>
            <a:r>
              <a:rPr lang="en-US" b="1" dirty="0" smtClean="0"/>
              <a:t>Exterior Angle</a:t>
            </a:r>
            <a:r>
              <a:rPr lang="en-US" dirty="0" smtClean="0"/>
              <a:t>- the angle formed by any side of a polygon and the extension of its adjacent side</a:t>
            </a:r>
          </a:p>
          <a:p>
            <a:r>
              <a:rPr lang="en-US" b="1" dirty="0" smtClean="0"/>
              <a:t>Remote Interior Angle</a:t>
            </a:r>
            <a:r>
              <a:rPr lang="en-US" dirty="0" smtClean="0"/>
              <a:t>-two angles that inside the triangle and opposite from the exterior angle</a:t>
            </a:r>
          </a:p>
          <a:p>
            <a:r>
              <a:rPr lang="en-US" dirty="0" smtClean="0"/>
              <a:t>Alternate Interior Angles </a:t>
            </a:r>
          </a:p>
          <a:p>
            <a:r>
              <a:rPr lang="en-US" dirty="0" smtClean="0"/>
              <a:t>Corresponding Angles</a:t>
            </a:r>
          </a:p>
          <a:p>
            <a:r>
              <a:rPr lang="en-US" dirty="0" smtClean="0"/>
              <a:t>Same-Side Interior Angles</a:t>
            </a:r>
          </a:p>
          <a:p>
            <a:endParaRPr lang="en-US" dirty="0"/>
          </a:p>
        </p:txBody>
      </p:sp>
    </p:spTree>
    <p:extLst>
      <p:ext uri="{BB962C8B-B14F-4D97-AF65-F5344CB8AC3E}">
        <p14:creationId xmlns:p14="http://schemas.microsoft.com/office/powerpoint/2010/main" val="68183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a:t>
            </a:r>
            <a:endParaRPr lang="en-US" dirty="0"/>
          </a:p>
        </p:txBody>
      </p:sp>
      <p:pic>
        <p:nvPicPr>
          <p:cNvPr id="4" name="Content Placeholder 3" descr="remoteangles.gif"/>
          <p:cNvPicPr>
            <a:picLocks noGrp="1" noChangeAspect="1"/>
          </p:cNvPicPr>
          <p:nvPr>
            <p:ph idx="1"/>
          </p:nvPr>
        </p:nvPicPr>
        <p:blipFill rotWithShape="1">
          <a:blip r:embed="rId2">
            <a:extLst>
              <a:ext uri="{28A0092B-C50C-407E-A947-70E740481C1C}">
                <a14:useLocalDpi xmlns:a14="http://schemas.microsoft.com/office/drawing/2010/main" val="0"/>
              </a:ext>
            </a:extLst>
          </a:blip>
          <a:srcRect l="-32832" t="-13095" r="-37129" b="-31139"/>
          <a:stretch/>
        </p:blipFill>
        <p:spPr>
          <a:xfrm>
            <a:off x="-1335610" y="1600200"/>
            <a:ext cx="10869934" cy="4800600"/>
          </a:xfrm>
          <a:prstGeom prst="rect">
            <a:avLst/>
          </a:prstGeom>
        </p:spPr>
      </p:pic>
    </p:spTree>
    <p:extLst>
      <p:ext uri="{BB962C8B-B14F-4D97-AF65-F5344CB8AC3E}">
        <p14:creationId xmlns:p14="http://schemas.microsoft.com/office/powerpoint/2010/main" val="2415105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Corresponding Angles</a:t>
            </a:r>
            <a:endParaRPr lang="en-US" dirty="0"/>
          </a:p>
        </p:txBody>
      </p:sp>
      <p:sp>
        <p:nvSpPr>
          <p:cNvPr id="3" name="Content Placeholder 2"/>
          <p:cNvSpPr>
            <a:spLocks noGrp="1"/>
          </p:cNvSpPr>
          <p:nvPr>
            <p:ph idx="1"/>
          </p:nvPr>
        </p:nvSpPr>
        <p:spPr/>
        <p:txBody>
          <a:bodyPr/>
          <a:lstStyle/>
          <a:p>
            <a:pPr marL="114300" indent="0">
              <a:buNone/>
            </a:pPr>
            <a:r>
              <a:rPr lang="en-US" dirty="0" smtClean="0"/>
              <a:t>The Diagram was formed by rotating each triangle about the midpoint of one its sides</a:t>
            </a:r>
          </a:p>
          <a:p>
            <a:pPr marL="114300" indent="0">
              <a:buNone/>
            </a:pPr>
            <a:endParaRPr lang="en-US" dirty="0"/>
          </a:p>
          <a:p>
            <a:pPr marL="114300" indent="0">
              <a:buNone/>
            </a:pPr>
            <a:r>
              <a:rPr lang="en-US" dirty="0"/>
              <a:t>T</a:t>
            </a:r>
            <a:r>
              <a:rPr lang="en-US" dirty="0" smtClean="0"/>
              <a:t>he triangles have also been translated in the same direction and same distance as each of the individual sides</a:t>
            </a:r>
          </a:p>
          <a:p>
            <a:pPr marL="114300" indent="0">
              <a:buNone/>
            </a:pPr>
            <a:endParaRPr lang="en-US" dirty="0"/>
          </a:p>
          <a:p>
            <a:pPr marL="114300" indent="0">
              <a:buNone/>
            </a:pPr>
            <a:r>
              <a:rPr lang="en-US" dirty="0" smtClean="0"/>
              <a:t>Also note all parallel lines are horizontal </a:t>
            </a:r>
          </a:p>
          <a:p>
            <a:pPr marL="114300" indent="0">
              <a:buNone/>
            </a:pPr>
            <a:endParaRPr lang="en-US" dirty="0"/>
          </a:p>
          <a:p>
            <a:pPr marL="114300" indent="0">
              <a:buNone/>
            </a:pPr>
            <a:r>
              <a:rPr lang="en-US" dirty="0"/>
              <a:t>Using 3 colors, mark corresponding angles in the </a:t>
            </a:r>
            <a:r>
              <a:rPr lang="en-US" dirty="0" smtClean="0"/>
              <a:t>diagram and work on conjectures </a:t>
            </a:r>
            <a:endParaRPr lang="en-US" dirty="0"/>
          </a:p>
          <a:p>
            <a:pPr marL="114300" indent="0">
              <a:buNone/>
            </a:pPr>
            <a:endParaRPr lang="en-US" dirty="0" smtClean="0"/>
          </a:p>
        </p:txBody>
      </p:sp>
    </p:spTree>
    <p:extLst>
      <p:ext uri="{BB962C8B-B14F-4D97-AF65-F5344CB8AC3E}">
        <p14:creationId xmlns:p14="http://schemas.microsoft.com/office/powerpoint/2010/main" val="18490492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1592</TotalTime>
  <Words>723</Words>
  <Application>Microsoft Macintosh PowerPoint</Application>
  <PresentationFormat>On-screen Show (4:3)</PresentationFormat>
  <Paragraphs>56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Adjacency</vt:lpstr>
      <vt:lpstr>Writing Proofs</vt:lpstr>
      <vt:lpstr>Do Now</vt:lpstr>
      <vt:lpstr>Writing Proofs- Developing Sound Conjectures</vt:lpstr>
      <vt:lpstr>Agenda</vt:lpstr>
      <vt:lpstr>Business</vt:lpstr>
      <vt:lpstr>Conjectures and Proofs</vt:lpstr>
      <vt:lpstr>Vocabulary for this section</vt:lpstr>
      <vt:lpstr>Notes </vt:lpstr>
      <vt:lpstr>Corresponding Angles</vt:lpstr>
      <vt:lpstr>Reflection</vt:lpstr>
      <vt:lpstr>Conjectures and Reasoning</vt:lpstr>
      <vt:lpstr>Vertical Angles</vt:lpstr>
      <vt:lpstr>Exterior Angles of a Triangle</vt:lpstr>
      <vt:lpstr>Parallel lines cut by a transversal</vt:lpstr>
      <vt:lpstr>Reflection</vt:lpstr>
      <vt:lpstr>Essential Question</vt:lpstr>
      <vt:lpstr>Paragraph Proof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Proofs</dc:title>
  <dc:creator>Wendy Ramos</dc:creator>
  <cp:lastModifiedBy>Wendy Ramos</cp:lastModifiedBy>
  <cp:revision>4</cp:revision>
  <dcterms:created xsi:type="dcterms:W3CDTF">2015-09-01T11:17:14Z</dcterms:created>
  <dcterms:modified xsi:type="dcterms:W3CDTF">2015-09-03T00:58:06Z</dcterms:modified>
</cp:coreProperties>
</file>